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48" r:id="rId2"/>
    <p:sldMasterId id="2147483667" r:id="rId3"/>
  </p:sldMasterIdLst>
  <p:sldIdLst>
    <p:sldId id="261" r:id="rId4"/>
    <p:sldId id="273" r:id="rId5"/>
    <p:sldId id="277" r:id="rId6"/>
    <p:sldId id="263" r:id="rId7"/>
    <p:sldId id="279" r:id="rId8"/>
    <p:sldId id="264" r:id="rId9"/>
    <p:sldId id="270" r:id="rId10"/>
    <p:sldId id="278" r:id="rId11"/>
    <p:sldId id="280" r:id="rId1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80"/>
  </p:normalViewPr>
  <p:slideViewPr>
    <p:cSldViewPr snapToGrid="0" snapToObjects="1">
      <p:cViewPr varScale="1">
        <p:scale>
          <a:sx n="138" d="100"/>
          <a:sy n="138" d="100"/>
        </p:scale>
        <p:origin x="582" y="114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4000" y="1371600"/>
            <a:ext cx="4216401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6667" y="1371600"/>
            <a:ext cx="4207934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54000" y="3784602"/>
            <a:ext cx="4216401" cy="2459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56667" y="3784600"/>
            <a:ext cx="4207934" cy="2459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467" y="1329267"/>
            <a:ext cx="2751666" cy="1400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6" y="1329267"/>
            <a:ext cx="2805693" cy="1400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8" y="1329267"/>
            <a:ext cx="2870200" cy="1400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2467" y="2946400"/>
            <a:ext cx="2751666" cy="15145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6" y="2946400"/>
            <a:ext cx="2805693" cy="15145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32668" y="2946400"/>
            <a:ext cx="2870200" cy="15145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62467" y="4677839"/>
            <a:ext cx="2751666" cy="15076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77839"/>
            <a:ext cx="2805692" cy="15076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32668" y="4677839"/>
            <a:ext cx="2870200" cy="15076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0133"/>
            <a:ext cx="8830733" cy="46736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0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0133"/>
            <a:ext cx="8830733" cy="46736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7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8" y="1456269"/>
            <a:ext cx="4224866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456269"/>
            <a:ext cx="4106333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10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268" y="1278466"/>
            <a:ext cx="4131733" cy="23461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8201" y="1278468"/>
            <a:ext cx="4174067" cy="23461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3268" y="3793066"/>
            <a:ext cx="4131733" cy="2451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8201" y="3793068"/>
            <a:ext cx="4174067" cy="24513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7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134" y="1303867"/>
            <a:ext cx="2794000" cy="14256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6" y="1303867"/>
            <a:ext cx="2822625" cy="14256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1303867"/>
            <a:ext cx="2853266" cy="14256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0134" y="2878669"/>
            <a:ext cx="2794000" cy="1582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6" y="2878669"/>
            <a:ext cx="2822625" cy="1582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975" y="2878669"/>
            <a:ext cx="2864958" cy="1582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20134" y="4610108"/>
            <a:ext cx="2794000" cy="15754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10108"/>
            <a:ext cx="2822625" cy="15754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20975" y="4610108"/>
            <a:ext cx="2864958" cy="15754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1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8873067" cy="47498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600200"/>
            <a:ext cx="4191000" cy="4621678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536" y="1600200"/>
            <a:ext cx="4351865" cy="4621678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6138333" cy="991352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490133"/>
            <a:ext cx="8847667" cy="4707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850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3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1800" kern="1200" cap="all" spc="15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49758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5765800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8924509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1800" kern="1200" cap="all" spc="15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9758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262626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cilities.gatech.edu/sites/default/files/po_request_form_goes_to_brenda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apinvoices@gatech.edu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acilities.gatech.edu/standard-forms-and-templates/purchasin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as.ga.gov/state-purchasing/statewide-contracts" TargetMode="External"/><Relationship Id="rId2" Type="http://schemas.openxmlformats.org/officeDocument/2006/relationships/hyperlink" Target="https://webapps.gatech.edu/cfeis/vendor_info/vendor_lookup_form.cfm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Georgia Tech Facilities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/>
              <a:t>Introduction to Using a Purchase Order for Construction Contracting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22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057" y="1417638"/>
            <a:ext cx="8397723" cy="4673600"/>
          </a:xfrm>
          <a:effectLst/>
        </p:spPr>
        <p:txBody>
          <a:bodyPr/>
          <a:lstStyle/>
          <a:p>
            <a:pPr algn="ctr"/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What is a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purchase order at GT?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How do I use a purchase order?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How do I issue a change order against purchase order?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309" y="921657"/>
            <a:ext cx="8499764" cy="40161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Contracts are publicly advertised competitive bids for annual contracts to supply goods and services to GT.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There are two types of Vendor contracts that can be used.</a:t>
            </a:r>
          </a:p>
          <a:p>
            <a:pPr marL="1657350" lvl="3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1) Agency Contract, which is held strictly by Georgia Tech.</a:t>
            </a:r>
          </a:p>
          <a:p>
            <a:pPr marL="1657350" lvl="3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2) Statewide Contracts which are held by the Department of Administrative Services (DOAS)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Either Contract is usable by GT.  Please confirm with the contracting officer that the vendor in question has a current Contract.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6138333" cy="789709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Purchase </a:t>
            </a:r>
            <a:r>
              <a:rPr lang="en-US" sz="2800" b="1" dirty="0" smtClean="0">
                <a:solidFill>
                  <a:schemeClr val="bg1"/>
                </a:solidFill>
              </a:rPr>
              <a:t>Orders at GT.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  <a:highlight>
                <a:srgbClr val="EEB21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266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568036"/>
            <a:ext cx="4759036" cy="56041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Issuing a P.O. is straight forward with the exception that it is a manual process and not put into </a:t>
            </a:r>
            <a:r>
              <a:rPr lang="en-US" sz="1400" dirty="0" err="1" smtClean="0">
                <a:solidFill>
                  <a:schemeClr val="bg1"/>
                </a:solidFill>
              </a:rPr>
              <a:t>ImageNow</a:t>
            </a:r>
            <a:r>
              <a:rPr lang="en-US" sz="1400" dirty="0" smtClean="0">
                <a:solidFill>
                  <a:schemeClr val="bg1"/>
                </a:solidFill>
              </a:rPr>
              <a:t>.  The form is located on the Facilities Management Website under Standard Forms &amp; Templates or can be accessed from the link below.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Include a proposal, invoice or other costing documentation as backup with this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Verify that any unit cost matches the Vendor’s recorded contract.  Use any Vendor supplied work sheets for units that are part of the accepted contract.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After completion of the form and backup documentation, it is the PM’s responsibility to get D &amp; C leadership’s signature.  Once they have signed it then deliver it to Brenda Cochran, who will process it. If the amount of the PO Request is over $5K, she will get David and Chuck’s signature.  Once that is complete Brenda puts it into </a:t>
            </a:r>
            <a:r>
              <a:rPr lang="en-US" sz="1400" dirty="0" err="1" smtClean="0">
                <a:solidFill>
                  <a:schemeClr val="bg1"/>
                </a:solidFill>
              </a:rPr>
              <a:t>Buzzmart</a:t>
            </a:r>
            <a:r>
              <a:rPr lang="en-US" sz="1400" dirty="0" smtClean="0">
                <a:solidFill>
                  <a:schemeClr val="bg1"/>
                </a:solidFill>
              </a:rPr>
              <a:t>.  </a:t>
            </a:r>
            <a:r>
              <a:rPr lang="en-US" sz="1400" dirty="0" err="1" smtClean="0">
                <a:solidFill>
                  <a:schemeClr val="bg1"/>
                </a:solidFill>
              </a:rPr>
              <a:t>Buzzmart</a:t>
            </a:r>
            <a:r>
              <a:rPr lang="en-US" sz="1400" dirty="0" smtClean="0">
                <a:solidFill>
                  <a:schemeClr val="bg1"/>
                </a:solidFill>
              </a:rPr>
              <a:t> generates the Purchase Order.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  <a:hlinkClick r:id="rId2"/>
              </a:rPr>
              <a:t>Link to P.O. Form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983" y="124691"/>
            <a:ext cx="6075217" cy="37407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How do I use a </a:t>
            </a:r>
            <a:r>
              <a:rPr lang="en-US" sz="2400" b="1" dirty="0" err="1" smtClean="0">
                <a:solidFill>
                  <a:schemeClr val="bg1"/>
                </a:solidFill>
              </a:rPr>
              <a:t>p.o.</a:t>
            </a:r>
            <a:r>
              <a:rPr lang="en-US" sz="2400" b="1" dirty="0" smtClean="0">
                <a:solidFill>
                  <a:schemeClr val="bg1"/>
                </a:solidFill>
              </a:rPr>
              <a:t> at GT?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  <a:highlight>
                <a:srgbClr val="EEB211"/>
              </a:highligh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1191491"/>
            <a:ext cx="3955092" cy="49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 smtClean="0">
                <a:solidFill>
                  <a:srgbClr val="262626"/>
                </a:solidFill>
              </a:rPr>
              <a:t>Example</a:t>
            </a:r>
            <a:endParaRPr lang="en-US" sz="2000" b="1" u="sng" dirty="0">
              <a:solidFill>
                <a:srgbClr val="262626"/>
              </a:solidFill>
            </a:endParaRPr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4" b="26274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8" b="26898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 b="12803"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b="9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68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198733"/>
            <a:ext cx="5902037" cy="50032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Unless you have access to </a:t>
            </a:r>
            <a:r>
              <a:rPr lang="en-US" sz="2000" dirty="0" err="1" smtClean="0">
                <a:solidFill>
                  <a:schemeClr val="bg1"/>
                </a:solidFill>
              </a:rPr>
              <a:t>Buzzmart</a:t>
            </a:r>
            <a:r>
              <a:rPr lang="en-US" sz="2000" dirty="0" smtClean="0">
                <a:solidFill>
                  <a:schemeClr val="bg1"/>
                </a:solidFill>
              </a:rPr>
              <a:t> the PM has no way of tracking the movement of the P.O.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Vendor invoices through the AP invoice  system (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apinvoices@gatech.edu</a:t>
            </a:r>
            <a:r>
              <a:rPr lang="en-US" sz="2000" dirty="0" smtClean="0">
                <a:solidFill>
                  <a:schemeClr val="bg1"/>
                </a:solidFill>
              </a:rPr>
              <a:t>) not the GT </a:t>
            </a:r>
            <a:r>
              <a:rPr lang="en-US" sz="2000" dirty="0" err="1" smtClean="0">
                <a:solidFill>
                  <a:schemeClr val="bg1"/>
                </a:solidFill>
              </a:rPr>
              <a:t>Fac</a:t>
            </a:r>
            <a:r>
              <a:rPr lang="en-US" sz="2000" dirty="0" smtClean="0">
                <a:solidFill>
                  <a:schemeClr val="bg1"/>
                </a:solidFill>
              </a:rPr>
              <a:t> invoice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contracting officer has to send the PM a PDF of the invoice for approval and then the contracting officer re-enters it into </a:t>
            </a:r>
            <a:r>
              <a:rPr lang="en-US" sz="2000" dirty="0" err="1" smtClean="0">
                <a:solidFill>
                  <a:schemeClr val="bg1"/>
                </a:solidFill>
              </a:rPr>
              <a:t>Buzzmart</a:t>
            </a:r>
            <a:r>
              <a:rPr lang="en-US" sz="2000" dirty="0" smtClean="0">
                <a:solidFill>
                  <a:schemeClr val="bg1"/>
                </a:solidFill>
              </a:rPr>
              <a:t>.  Electronic stamping/signature is preferred.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 copy of the P.O. and invoices are not tracked in </a:t>
            </a:r>
            <a:r>
              <a:rPr lang="en-US" sz="2000" dirty="0" err="1" smtClean="0">
                <a:solidFill>
                  <a:schemeClr val="bg1"/>
                </a:solidFill>
              </a:rPr>
              <a:t>ImageNow</a:t>
            </a:r>
            <a:r>
              <a:rPr lang="en-US" sz="2000" dirty="0" smtClean="0">
                <a:solidFill>
                  <a:schemeClr val="bg1"/>
                </a:solidFill>
              </a:rPr>
              <a:t>.  They are logged into </a:t>
            </a:r>
            <a:r>
              <a:rPr lang="en-US" sz="2000" dirty="0" err="1" smtClean="0">
                <a:solidFill>
                  <a:schemeClr val="bg1"/>
                </a:solidFill>
              </a:rPr>
              <a:t>AiM</a:t>
            </a:r>
            <a:r>
              <a:rPr lang="en-US" sz="2000" dirty="0" smtClean="0">
                <a:solidFill>
                  <a:schemeClr val="bg1"/>
                </a:solidFill>
              </a:rPr>
              <a:t> for tracking accounting.  PM must keep an electronic copy of the P.O., change orders and all invoices related to the P.O. in the Project folder on the P: drive.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6138333" cy="678873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Pitfalls to be aware of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  <a:highlight>
                <a:srgbClr val="EEB211"/>
              </a:highlight>
            </a:endParaRPr>
          </a:p>
        </p:txBody>
      </p:sp>
      <p:pic>
        <p:nvPicPr>
          <p:cNvPr id="1026" name="Picture 2" descr="Image result for pitf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4" y="1669473"/>
            <a:ext cx="271231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25241"/>
            <a:ext cx="4578927" cy="4673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Issuing a change order to an active purchase order is the same process as issuing the original P.O.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Please be sure to use the </a:t>
            </a:r>
            <a:r>
              <a:rPr lang="en-US" sz="2000" dirty="0" smtClean="0">
                <a:solidFill>
                  <a:srgbClr val="FF0000"/>
                </a:solidFill>
              </a:rPr>
              <a:t>PURCHASE ORDER CHANGE </a:t>
            </a:r>
            <a:r>
              <a:rPr lang="en-US" sz="2000" dirty="0" smtClean="0">
                <a:solidFill>
                  <a:schemeClr val="bg1"/>
                </a:solidFill>
              </a:rPr>
              <a:t>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See Link below for change order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Include back up (proposal letter or quote) for change order to be issued.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  <a:hlinkClick r:id="rId2"/>
              </a:rPr>
              <a:t>Link to P.O. Change Order Form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00890"/>
            <a:ext cx="6355079" cy="79046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Change orders to Purchase Orders.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  <a:highlight>
                <a:srgbClr val="EEB211"/>
              </a:highligh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5" y="1156855"/>
            <a:ext cx="4208886" cy="51954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045527" y="2999509"/>
            <a:ext cx="886691" cy="131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25241"/>
            <a:ext cx="8174182" cy="24778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Verify with contracting officer Vendor has current </a:t>
            </a:r>
            <a:r>
              <a:rPr lang="en-US" sz="2000" dirty="0" smtClean="0">
                <a:solidFill>
                  <a:schemeClr val="bg1"/>
                </a:solidFill>
              </a:rPr>
              <a:t>Contract or use this link for GT held P.O.</a:t>
            </a:r>
          </a:p>
          <a:p>
            <a:pPr lvl="3" indent="0">
              <a:buNone/>
            </a:pP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webapps.gatech.edu/cfeis/vendor_info/vendor_lookup_form.cfm</a:t>
            </a:r>
            <a:endParaRPr lang="en-US" sz="14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Link to look up SWC</a:t>
            </a:r>
          </a:p>
          <a:p>
            <a:pPr lvl="2" indent="0">
              <a:buNone/>
            </a:pPr>
            <a:r>
              <a:rPr lang="en-US" sz="1775" dirty="0" smtClean="0">
                <a:solidFill>
                  <a:schemeClr val="bg1"/>
                </a:solidFill>
                <a:hlinkClick r:id="rId3"/>
              </a:rPr>
              <a:t>       http://doas.ga.gov/state-purchasing/statewide-contracts</a:t>
            </a:r>
            <a:endParaRPr lang="en-US" sz="1775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Issuing </a:t>
            </a:r>
            <a:r>
              <a:rPr lang="en-US" sz="2000" dirty="0" smtClean="0">
                <a:solidFill>
                  <a:schemeClr val="bg1"/>
                </a:solidFill>
              </a:rPr>
              <a:t>a P.O. is straight forward. Use the forms on the forms website.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Issue change orders on the </a:t>
            </a:r>
            <a:r>
              <a:rPr lang="en-US" sz="2000" dirty="0" smtClean="0">
                <a:solidFill>
                  <a:srgbClr val="FF0000"/>
                </a:solidFill>
              </a:rPr>
              <a:t>PURCHASE ORDER CHANGE </a:t>
            </a:r>
            <a:r>
              <a:rPr lang="en-US" sz="2000" dirty="0" smtClean="0">
                <a:solidFill>
                  <a:schemeClr val="bg1"/>
                </a:solidFill>
              </a:rPr>
              <a:t>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Look for emails from the contracting officer on approving invoices.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00890"/>
            <a:ext cx="6355079" cy="79046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To recap.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  <a:highlight>
                <a:srgbClr val="EEB21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931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Other useful Information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9" y="1455738"/>
            <a:ext cx="3721143" cy="47656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51" y="1455738"/>
            <a:ext cx="3697160" cy="4765675"/>
          </a:xfrm>
        </p:spPr>
      </p:pic>
    </p:spTree>
    <p:extLst>
      <p:ext uri="{BB962C8B-B14F-4D97-AF65-F5344CB8AC3E}">
        <p14:creationId xmlns:p14="http://schemas.microsoft.com/office/powerpoint/2010/main" val="35935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1253</TotalTime>
  <Words>540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Grande</vt:lpstr>
      <vt:lpstr>Roboto Light</vt:lpstr>
      <vt:lpstr>Custom Design</vt:lpstr>
      <vt:lpstr>Main</vt:lpstr>
      <vt:lpstr>White Main</vt:lpstr>
      <vt:lpstr>Georgia Tech Facilities INC.</vt:lpstr>
      <vt:lpstr> </vt:lpstr>
      <vt:lpstr> Purchase Orders at GT. </vt:lpstr>
      <vt:lpstr> How do I use a p.o. at GT? </vt:lpstr>
      <vt:lpstr>Example</vt:lpstr>
      <vt:lpstr> Pitfalls to be aware of </vt:lpstr>
      <vt:lpstr> Change orders to Purchase Orders. </vt:lpstr>
      <vt:lpstr> To recap. </vt:lpstr>
      <vt:lpstr>Other useful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Sheffield, Spencer J</cp:lastModifiedBy>
  <cp:revision>155</cp:revision>
  <cp:lastPrinted>2018-02-09T15:31:10Z</cp:lastPrinted>
  <dcterms:created xsi:type="dcterms:W3CDTF">2016-03-09T16:46:53Z</dcterms:created>
  <dcterms:modified xsi:type="dcterms:W3CDTF">2018-06-20T12:47:12Z</dcterms:modified>
</cp:coreProperties>
</file>